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7" r:id="rId11"/>
    <p:sldId id="265" r:id="rId12"/>
    <p:sldId id="268" r:id="rId13"/>
    <p:sldId id="266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9323859" cy="3329581"/>
          </a:xfrm>
        </p:spPr>
        <p:txBody>
          <a:bodyPr/>
          <a:lstStyle/>
          <a:p>
            <a:pPr algn="r" fontAlgn="base" latinLnBrk="0">
              <a:lnSpc>
                <a:spcPct val="150000"/>
              </a:lnSpc>
            </a:pPr>
            <a:r>
              <a:rPr lang="ko-KR" altLang="en-US" sz="4400" b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조선 중기 불교 법석 의례의 양상 </a:t>
            </a:r>
            <a:r>
              <a:rPr lang="ko-KR" altLang="en-US" sz="4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소고</a:t>
            </a:r>
            <a:r>
              <a:rPr lang="en-US" altLang="ko-KR" sz="4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44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2400" b="1" dirty="0" smtClean="0">
                <a:latin typeface="+mn-ea"/>
                <a:ea typeface="+mn-ea"/>
              </a:rPr>
              <a:t>- </a:t>
            </a:r>
            <a:r>
              <a:rPr lang="ko-KR" altLang="en-US" sz="2400" b="1" dirty="0" err="1" smtClean="0">
                <a:latin typeface="+mn-ea"/>
                <a:ea typeface="+mn-ea"/>
              </a:rPr>
              <a:t>괘불탱과</a:t>
            </a:r>
            <a:r>
              <a:rPr lang="ko-KR" altLang="en-US" sz="2400" b="1" dirty="0" smtClean="0">
                <a:latin typeface="+mn-ea"/>
                <a:ea typeface="+mn-ea"/>
              </a:rPr>
              <a:t> </a:t>
            </a:r>
            <a:r>
              <a:rPr lang="ko-KR" altLang="en-US" sz="2400" b="1" dirty="0">
                <a:latin typeface="+mn-ea"/>
                <a:ea typeface="+mn-ea"/>
              </a:rPr>
              <a:t>의례의 변용을 </a:t>
            </a:r>
            <a:r>
              <a:rPr lang="ko-KR" altLang="en-US" sz="2400" b="1" dirty="0" smtClean="0">
                <a:latin typeface="+mn-ea"/>
                <a:ea typeface="+mn-ea"/>
              </a:rPr>
              <a:t>중심으로 </a:t>
            </a:r>
            <a:r>
              <a:rPr lang="en-US" altLang="ko-KR" sz="2400" b="1" dirty="0" smtClean="0">
                <a:latin typeface="+mn-ea"/>
                <a:ea typeface="+mn-ea"/>
              </a:rPr>
              <a:t>- 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54955" y="5044966"/>
            <a:ext cx="9239776" cy="1082564"/>
          </a:xfrm>
        </p:spPr>
        <p:txBody>
          <a:bodyPr/>
          <a:lstStyle/>
          <a:p>
            <a:pPr algn="ctr"/>
            <a:endParaRPr lang="en-US" altLang="ko-KR" b="1" dirty="0" smtClean="0"/>
          </a:p>
          <a:p>
            <a:pPr algn="r" fontAlgn="base" latinLnBrk="0"/>
            <a:r>
              <a:rPr lang="ko-KR" altLang="en-US" dirty="0" smtClean="0"/>
              <a:t>이성운</a:t>
            </a:r>
            <a:r>
              <a:rPr lang="en-US" altLang="ko-KR" dirty="0"/>
              <a:t>(</a:t>
            </a:r>
            <a:r>
              <a:rPr lang="ko-KR" altLang="en-US" dirty="0" smtClean="0"/>
              <a:t>동방문화대학원대학교</a:t>
            </a:r>
            <a:r>
              <a:rPr lang="en-US" altLang="ko-KR" dirty="0" smtClean="0"/>
              <a:t>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25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4. </a:t>
            </a:r>
            <a:r>
              <a:rPr lang="ko-KR" altLang="en-US" dirty="0"/>
              <a:t>조선 중기 법석 의례의 특징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06122" cy="4195481"/>
          </a:xfrm>
        </p:spPr>
        <p:txBody>
          <a:bodyPr/>
          <a:lstStyle/>
          <a:p>
            <a:r>
              <a:rPr lang="en-US" altLang="ko-KR" dirty="0"/>
              <a:t>1) </a:t>
            </a:r>
            <a:r>
              <a:rPr lang="en-US" altLang="ko-KR" dirty="0" err="1"/>
              <a:t>계청법식의</a:t>
            </a:r>
            <a:r>
              <a:rPr lang="en-US" altLang="ko-KR" dirty="0"/>
              <a:t> </a:t>
            </a:r>
            <a:r>
              <a:rPr lang="en-US" altLang="ko-KR" dirty="0" err="1"/>
              <a:t>염송</a:t>
            </a:r>
            <a:r>
              <a:rPr lang="en-US" altLang="ko-KR" dirty="0"/>
              <a:t> </a:t>
            </a:r>
            <a:r>
              <a:rPr lang="en-US" altLang="ko-KR" dirty="0" err="1"/>
              <a:t>의례</a:t>
            </a:r>
            <a:r>
              <a:rPr lang="en-US" altLang="ko-KR" dirty="0"/>
              <a:t> </a:t>
            </a:r>
          </a:p>
          <a:p>
            <a:pPr marL="0" indent="0" fontAlgn="base">
              <a:buNone/>
            </a:pPr>
            <a:r>
              <a:rPr lang="ko-KR" altLang="en-US" dirty="0" smtClean="0"/>
              <a:t>          조선 </a:t>
            </a:r>
            <a:r>
              <a:rPr lang="ko-KR" altLang="en-US" dirty="0"/>
              <a:t>중기에 해당하는 판본으로 </a:t>
            </a:r>
            <a:r>
              <a:rPr lang="en-US" altLang="ko-KR" dirty="0"/>
              <a:t>1694</a:t>
            </a:r>
            <a:r>
              <a:rPr lang="ko-KR" altLang="en-US" dirty="0"/>
              <a:t>년 </a:t>
            </a:r>
            <a:r>
              <a:rPr lang="ko-KR" altLang="en-US" dirty="0" err="1"/>
              <a:t>금산산</a:t>
            </a:r>
            <a:r>
              <a:rPr lang="en-US" altLang="ko-KR" dirty="0"/>
              <a:t>, 1721</a:t>
            </a:r>
            <a:r>
              <a:rPr lang="ko-KR" altLang="en-US" dirty="0"/>
              <a:t>년의 </a:t>
            </a:r>
            <a:r>
              <a:rPr lang="ko-KR" altLang="en-US" dirty="0" err="1"/>
              <a:t>운흥사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1742</a:t>
            </a:r>
            <a:r>
              <a:rPr lang="ko-KR" altLang="en-US" dirty="0"/>
              <a:t>년의 </a:t>
            </a:r>
            <a:r>
              <a:rPr lang="ko-KR" altLang="en-US" dirty="0" err="1"/>
              <a:t>쌍계사</a:t>
            </a:r>
            <a:r>
              <a:rPr lang="ko-KR" altLang="en-US" dirty="0"/>
              <a:t> 판본이 소개되고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err="1" smtClean="0"/>
              <a:t>쌍계사</a:t>
            </a:r>
            <a:r>
              <a:rPr lang="ko-KR" altLang="en-US" dirty="0" smtClean="0"/>
              <a:t> </a:t>
            </a:r>
            <a:r>
              <a:rPr lang="ko-KR" altLang="en-US" dirty="0"/>
              <a:t>본은 </a:t>
            </a:r>
            <a:r>
              <a:rPr lang="ko-KR" altLang="en-US" dirty="0" err="1"/>
              <a:t>보현행원품</a:t>
            </a:r>
            <a:r>
              <a:rPr lang="en-US" altLang="ko-KR" dirty="0"/>
              <a:t>, </a:t>
            </a:r>
            <a:r>
              <a:rPr lang="ko-KR" altLang="en-US" dirty="0" err="1"/>
              <a:t>금강경</a:t>
            </a:r>
            <a:r>
              <a:rPr lang="en-US" altLang="ko-KR" dirty="0"/>
              <a:t>, </a:t>
            </a:r>
            <a:r>
              <a:rPr lang="ko-KR" altLang="en-US" dirty="0" err="1"/>
              <a:t>아미타경의</a:t>
            </a:r>
            <a:r>
              <a:rPr lang="ko-KR" altLang="en-US" dirty="0"/>
              <a:t> 순서로 편제되어 있으나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err="1" smtClean="0"/>
              <a:t>계청법도</a:t>
            </a:r>
            <a:r>
              <a:rPr lang="ko-KR" altLang="en-US" dirty="0" smtClean="0"/>
              <a:t> </a:t>
            </a:r>
            <a:r>
              <a:rPr lang="ko-KR" altLang="en-US" dirty="0"/>
              <a:t>결락되어 </a:t>
            </a:r>
            <a:r>
              <a:rPr lang="ko-KR" altLang="en-US" dirty="0" err="1"/>
              <a:t>완결본이라</a:t>
            </a:r>
            <a:r>
              <a:rPr lang="ko-KR" altLang="en-US" dirty="0"/>
              <a:t> 할 수 없고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금산사본은 </a:t>
            </a:r>
            <a:r>
              <a:rPr lang="ko-KR" altLang="en-US" dirty="0"/>
              <a:t>이미지가 제공되지 않고 있어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err="1" smtClean="0"/>
              <a:t>정구업진언에</a:t>
            </a:r>
            <a:r>
              <a:rPr lang="ko-KR" altLang="en-US" dirty="0" smtClean="0"/>
              <a:t> </a:t>
            </a:r>
            <a:r>
              <a:rPr lang="ko-KR" altLang="en-US" dirty="0"/>
              <a:t>‘옴’자가 표기된 </a:t>
            </a:r>
            <a:r>
              <a:rPr lang="ko-KR" altLang="en-US" dirty="0" err="1"/>
              <a:t>운흥사</a:t>
            </a:r>
            <a:r>
              <a:rPr lang="ko-KR" altLang="en-US" dirty="0"/>
              <a:t> 본의 법석 의례 </a:t>
            </a:r>
            <a:r>
              <a:rPr lang="ko-KR" altLang="en-US" dirty="0" err="1"/>
              <a:t>차서를</a:t>
            </a:r>
            <a:r>
              <a:rPr lang="ko-KR" altLang="en-US" dirty="0"/>
              <a:t> </a:t>
            </a:r>
            <a:r>
              <a:rPr lang="ko-KR" altLang="en-US" dirty="0" smtClean="0"/>
              <a:t>살펴보자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7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02" y="0"/>
            <a:ext cx="6712185" cy="6849093"/>
          </a:xfrm>
        </p:spPr>
      </p:pic>
    </p:spTree>
    <p:extLst>
      <p:ext uri="{BB962C8B-B14F-4D97-AF65-F5344CB8AC3E}">
        <p14:creationId xmlns:p14="http://schemas.microsoft.com/office/powerpoint/2010/main" val="2590139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4. </a:t>
            </a:r>
            <a:r>
              <a:rPr lang="ko-KR" altLang="en-US" dirty="0"/>
              <a:t>조선 중기 법석 의례의 특징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06122" cy="4195481"/>
          </a:xfrm>
        </p:spPr>
        <p:txBody>
          <a:bodyPr/>
          <a:lstStyle/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작법절차의 </a:t>
            </a:r>
            <a:r>
              <a:rPr lang="ko-KR" altLang="en-US" dirty="0" err="1"/>
              <a:t>염송</a:t>
            </a:r>
            <a:r>
              <a:rPr lang="ko-KR" altLang="en-US" dirty="0"/>
              <a:t> 의례 </a:t>
            </a:r>
          </a:p>
          <a:p>
            <a:pPr marL="0" indent="0" fontAlgn="base">
              <a:buNone/>
            </a:pPr>
            <a:r>
              <a:rPr lang="en-US" altLang="ko-KR" dirty="0" smtClean="0"/>
              <a:t>          &lt;</a:t>
            </a:r>
            <a:r>
              <a:rPr lang="ko-KR" altLang="en-US" dirty="0"/>
              <a:t>작법절차</a:t>
            </a:r>
            <a:r>
              <a:rPr lang="en-US" altLang="ko-KR" dirty="0"/>
              <a:t>&gt;(1496)</a:t>
            </a:r>
            <a:r>
              <a:rPr lang="ko-KR" altLang="en-US" dirty="0"/>
              <a:t>의 </a:t>
            </a:r>
            <a:r>
              <a:rPr lang="ko-KR" altLang="en-US" dirty="0" err="1"/>
              <a:t>오종거불은</a:t>
            </a:r>
            <a:r>
              <a:rPr lang="ko-KR" altLang="en-US" dirty="0"/>
              <a:t> </a:t>
            </a:r>
            <a:r>
              <a:rPr lang="en-US" altLang="ko-KR" dirty="0"/>
              <a:t>17</a:t>
            </a:r>
            <a:r>
              <a:rPr lang="ko-KR" altLang="en-US" dirty="0"/>
              <a:t>세기 초반 </a:t>
            </a:r>
            <a:r>
              <a:rPr lang="ko-KR" altLang="en-US" dirty="0" smtClean="0"/>
              <a:t>영산대회작법절차</a:t>
            </a:r>
            <a:r>
              <a:rPr lang="en-US" altLang="ko-KR" dirty="0" smtClean="0"/>
              <a:t>(</a:t>
            </a:r>
            <a:r>
              <a:rPr lang="en-US" altLang="ko-KR" dirty="0"/>
              <a:t>1634)</a:t>
            </a:r>
            <a:r>
              <a:rPr lang="ko-KR" altLang="en-US" dirty="0"/>
              <a:t>에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이르기까지 </a:t>
            </a:r>
            <a:r>
              <a:rPr lang="ko-KR" altLang="en-US" dirty="0"/>
              <a:t>이어지고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</a:t>
            </a:r>
            <a:r>
              <a:rPr lang="ko-KR" altLang="en-US" dirty="0" smtClean="0"/>
              <a:t>이후 </a:t>
            </a:r>
            <a:r>
              <a:rPr lang="ko-KR" altLang="en-US" dirty="0" err="1" smtClean="0"/>
              <a:t>오종범음집의</a:t>
            </a:r>
            <a:r>
              <a:rPr lang="ko-KR" altLang="en-US" dirty="0" smtClean="0"/>
              <a:t> </a:t>
            </a:r>
            <a:r>
              <a:rPr lang="en-US" altLang="ko-KR" dirty="0"/>
              <a:t>&lt;</a:t>
            </a:r>
            <a:r>
              <a:rPr lang="ko-KR" altLang="en-US" dirty="0"/>
              <a:t>영산작법</a:t>
            </a:r>
            <a:r>
              <a:rPr lang="en-US" altLang="ko-KR" dirty="0"/>
              <a:t>&gt;(1652/1661)</a:t>
            </a:r>
            <a:r>
              <a:rPr lang="ko-KR" altLang="en-US" dirty="0"/>
              <a:t>이나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dirty="0" err="1" smtClean="0"/>
              <a:t>범음산보집</a:t>
            </a:r>
            <a:r>
              <a:rPr lang="en-US" altLang="ko-KR" dirty="0" smtClean="0"/>
              <a:t>(</a:t>
            </a:r>
            <a:r>
              <a:rPr lang="en-US" altLang="ko-KR" dirty="0"/>
              <a:t>1723/1739)</a:t>
            </a:r>
            <a:r>
              <a:rPr lang="ko-KR" altLang="en-US" dirty="0"/>
              <a:t>의 </a:t>
            </a:r>
            <a:r>
              <a:rPr lang="en-US" altLang="ko-KR" dirty="0"/>
              <a:t>&lt;</a:t>
            </a:r>
            <a:r>
              <a:rPr lang="ko-KR" altLang="en-US" dirty="0"/>
              <a:t>영산작법</a:t>
            </a:r>
            <a:r>
              <a:rPr lang="en-US" altLang="ko-KR" dirty="0"/>
              <a:t>&gt;</a:t>
            </a:r>
            <a:r>
              <a:rPr lang="ko-KR" altLang="en-US" dirty="0"/>
              <a:t>에는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dirty="0" err="1" smtClean="0"/>
              <a:t>법화거불만이</a:t>
            </a:r>
            <a:r>
              <a:rPr lang="ko-KR" altLang="en-US" dirty="0" smtClean="0"/>
              <a:t> </a:t>
            </a:r>
            <a:r>
              <a:rPr lang="ko-KR" altLang="en-US" dirty="0"/>
              <a:t>등장하여 법화법석이 주류를 형성하고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dirty="0" smtClean="0"/>
              <a:t>이로 </a:t>
            </a:r>
            <a:r>
              <a:rPr lang="ko-KR" altLang="en-US" dirty="0"/>
              <a:t>인해 이 글말은 조선 불교의 시대를 의례적으로 볼 때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17</a:t>
            </a:r>
            <a:r>
              <a:rPr lang="ko-KR" altLang="en-US" dirty="0"/>
              <a:t>세기 중반 이후를 ‘중기’라고 설정하게 </a:t>
            </a:r>
            <a:r>
              <a:rPr lang="ko-KR" altLang="en-US" dirty="0" smtClean="0"/>
              <a:t>되었음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837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39" y="-2"/>
            <a:ext cx="9513048" cy="6858000"/>
          </a:xfrm>
        </p:spPr>
      </p:pic>
    </p:spTree>
    <p:extLst>
      <p:ext uri="{BB962C8B-B14F-4D97-AF65-F5344CB8AC3E}">
        <p14:creationId xmlns:p14="http://schemas.microsoft.com/office/powerpoint/2010/main" val="348633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4. </a:t>
            </a:r>
            <a:r>
              <a:rPr lang="ko-KR" altLang="en-US" dirty="0"/>
              <a:t>조선 중기 법석 의례의 특징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06122" cy="4195481"/>
          </a:xfrm>
        </p:spPr>
        <p:txBody>
          <a:bodyPr>
            <a:normAutofit lnSpcReduction="10000"/>
          </a:bodyPr>
          <a:lstStyle/>
          <a:p>
            <a:pPr fontAlgn="base"/>
            <a:r>
              <a:rPr lang="ko-KR" altLang="en-US" dirty="0" smtClean="0"/>
              <a:t>전기와 중기의 작법절차의 </a:t>
            </a:r>
            <a:r>
              <a:rPr lang="ko-KR" altLang="en-US" dirty="0" err="1"/>
              <a:t>염송</a:t>
            </a:r>
            <a:r>
              <a:rPr lang="ko-KR" altLang="en-US" dirty="0"/>
              <a:t> </a:t>
            </a:r>
            <a:r>
              <a:rPr lang="ko-KR" altLang="en-US" dirty="0" smtClean="0"/>
              <a:t>의례의 차이 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경전 해석이나 </a:t>
            </a:r>
            <a:r>
              <a:rPr lang="ko-KR" altLang="en-US" dirty="0" err="1"/>
              <a:t>염송의례가</a:t>
            </a:r>
            <a:r>
              <a:rPr lang="ko-KR" altLang="en-US" dirty="0"/>
              <a:t> 삼례 </a:t>
            </a:r>
            <a:r>
              <a:rPr lang="ko-KR" altLang="en-US" dirty="0" err="1"/>
              <a:t>사부청</a:t>
            </a:r>
            <a:r>
              <a:rPr lang="ko-KR" altLang="en-US" dirty="0"/>
              <a:t> 이후에 ‘</a:t>
            </a:r>
            <a:r>
              <a:rPr lang="ko-KR" altLang="en-US" dirty="0" err="1"/>
              <a:t>향화운심공양</a:t>
            </a:r>
            <a:r>
              <a:rPr lang="ko-KR" altLang="en-US" dirty="0"/>
              <a:t>’ 이후에 </a:t>
            </a:r>
            <a:r>
              <a:rPr lang="ko-KR" altLang="en-US" dirty="0" smtClean="0"/>
              <a:t>행해짐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ko-KR" altLang="en-US" dirty="0" smtClean="0"/>
              <a:t>     둘째</a:t>
            </a:r>
            <a:r>
              <a:rPr lang="en-US" altLang="ko-KR" dirty="0"/>
              <a:t>, </a:t>
            </a:r>
            <a:r>
              <a:rPr lang="ko-KR" altLang="en-US" dirty="0" err="1"/>
              <a:t>헌좌게주</a:t>
            </a:r>
            <a:r>
              <a:rPr lang="en-US" altLang="ko-KR" dirty="0"/>
              <a:t>(</a:t>
            </a:r>
            <a:r>
              <a:rPr lang="ko-KR" altLang="en-US" dirty="0" err="1"/>
              <a:t>獻座偈呪</a:t>
            </a:r>
            <a:r>
              <a:rPr lang="en-US" altLang="ko-KR" dirty="0"/>
              <a:t>)</a:t>
            </a:r>
            <a:r>
              <a:rPr lang="ko-KR" altLang="en-US" dirty="0"/>
              <a:t>의 대상이 삼례</a:t>
            </a:r>
            <a:r>
              <a:rPr lang="en-US" altLang="ko-KR" dirty="0"/>
              <a:t>[</a:t>
            </a:r>
            <a:r>
              <a:rPr lang="ko-KR" altLang="en-US" dirty="0"/>
              <a:t>보</a:t>
            </a:r>
            <a:r>
              <a:rPr lang="en-US" altLang="ko-KR" dirty="0"/>
              <a:t>]</a:t>
            </a:r>
            <a:r>
              <a:rPr lang="ko-KR" altLang="en-US" dirty="0"/>
              <a:t>에서 </a:t>
            </a:r>
            <a:r>
              <a:rPr lang="ko-KR" altLang="en-US" dirty="0" err="1"/>
              <a:t>거불의</a:t>
            </a:r>
            <a:r>
              <a:rPr lang="ko-KR" altLang="en-US" dirty="0"/>
              <a:t> 소례 </a:t>
            </a:r>
            <a:r>
              <a:rPr lang="ko-KR" altLang="en-US" dirty="0" err="1"/>
              <a:t>불보살로</a:t>
            </a:r>
            <a:r>
              <a:rPr lang="ko-KR" altLang="en-US" dirty="0"/>
              <a:t> </a:t>
            </a:r>
            <a:r>
              <a:rPr lang="ko-KR" altLang="en-US" dirty="0" smtClean="0"/>
              <a:t>달라졌음</a:t>
            </a:r>
            <a:r>
              <a:rPr lang="en-US" altLang="ko-KR" dirty="0" smtClean="0"/>
              <a:t>.</a:t>
            </a:r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  <a:r>
              <a:rPr lang="ko-KR" altLang="en-US" dirty="0" smtClean="0"/>
              <a:t>셋째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사다라니보다</a:t>
            </a:r>
            <a:r>
              <a:rPr lang="ko-KR" altLang="en-US" dirty="0" smtClean="0"/>
              <a:t> 향화공양을 먼저 하고 있음</a:t>
            </a:r>
            <a:r>
              <a:rPr lang="en-US" altLang="ko-KR" dirty="0" smtClean="0"/>
              <a:t> </a:t>
            </a:r>
          </a:p>
          <a:p>
            <a:pPr marL="0" indent="0" fontAlgn="base">
              <a:buNone/>
            </a:pPr>
            <a:r>
              <a:rPr lang="ko-KR" altLang="en-US" dirty="0" smtClean="0"/>
              <a:t>     넷째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</a:t>
            </a:r>
            <a:r>
              <a:rPr lang="ko-KR" altLang="en-US" dirty="0"/>
              <a:t>영산작법</a:t>
            </a:r>
            <a:r>
              <a:rPr lang="en-US" altLang="ko-KR" dirty="0"/>
              <a:t>&gt;</a:t>
            </a:r>
            <a:r>
              <a:rPr lang="ko-KR" altLang="en-US" dirty="0"/>
              <a:t>은 당연히 </a:t>
            </a:r>
            <a:r>
              <a:rPr lang="ko-KR" altLang="en-US" dirty="0" smtClean="0"/>
              <a:t>법화경 </a:t>
            </a:r>
            <a:r>
              <a:rPr lang="ko-KR" altLang="en-US" dirty="0" err="1"/>
              <a:t>염송의</a:t>
            </a:r>
            <a:r>
              <a:rPr lang="ko-KR" altLang="en-US" dirty="0"/>
              <a:t> 법석이 특화된 것이다 보니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‘</a:t>
            </a:r>
            <a:r>
              <a:rPr lang="ko-KR" altLang="en-US" dirty="0" err="1"/>
              <a:t>법화경방편품</a:t>
            </a:r>
            <a:r>
              <a:rPr lang="ko-KR" altLang="en-US" dirty="0"/>
              <a:t>’이라고 </a:t>
            </a:r>
            <a:r>
              <a:rPr lang="ko-KR" altLang="en-US" dirty="0" err="1"/>
              <a:t>염송</a:t>
            </a:r>
            <a:r>
              <a:rPr lang="ko-KR" altLang="en-US" dirty="0"/>
              <a:t> 경전을 분명히 밝히고 있다</a:t>
            </a:r>
            <a:r>
              <a:rPr lang="en-US" altLang="ko-KR" dirty="0" smtClean="0"/>
              <a:t>.</a:t>
            </a:r>
          </a:p>
          <a:p>
            <a:pPr marL="0" indent="0" fontAlgn="base"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다섯째</a:t>
            </a:r>
            <a:r>
              <a:rPr lang="en-US" altLang="ko-KR" dirty="0"/>
              <a:t>, &lt;</a:t>
            </a:r>
            <a:r>
              <a:rPr lang="ko-KR" altLang="en-US" dirty="0"/>
              <a:t>작법절차</a:t>
            </a:r>
            <a:r>
              <a:rPr lang="en-US" altLang="ko-KR" dirty="0"/>
              <a:t>&gt;</a:t>
            </a:r>
            <a:r>
              <a:rPr lang="ko-KR" altLang="en-US" dirty="0"/>
              <a:t>의 축원에는 선왕선후 극락왕생 발원이 보이지 않고 있으나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    &lt;</a:t>
            </a:r>
            <a:r>
              <a:rPr lang="ko-KR" altLang="en-US" dirty="0"/>
              <a:t>영산작법</a:t>
            </a:r>
            <a:r>
              <a:rPr lang="en-US" altLang="ko-KR" dirty="0"/>
              <a:t>&gt;</a:t>
            </a:r>
            <a:r>
              <a:rPr lang="ko-KR" altLang="en-US" dirty="0"/>
              <a:t>에는 선왕선후를 위한 것임을 분명히 밝히고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</a:p>
          <a:p>
            <a:pPr marL="0" indent="0" fontAlgn="base">
              <a:buNone/>
            </a:pPr>
            <a:r>
              <a:rPr lang="en-US" altLang="ko-KR" dirty="0" smtClean="0"/>
              <a:t>              16</a:t>
            </a:r>
            <a:r>
              <a:rPr lang="ko-KR" altLang="en-US" dirty="0"/>
              <a:t>세기 이후 공식적으로 국가 제례에서 </a:t>
            </a:r>
            <a:r>
              <a:rPr lang="ko-KR" altLang="en-US" dirty="0" err="1"/>
              <a:t>수륙재나</a:t>
            </a:r>
            <a:r>
              <a:rPr lang="ko-KR" altLang="en-US" dirty="0"/>
              <a:t> </a:t>
            </a:r>
            <a:r>
              <a:rPr lang="ko-KR" altLang="en-US" dirty="0" err="1"/>
              <a:t>기신재</a:t>
            </a:r>
            <a:r>
              <a:rPr lang="ko-KR" altLang="en-US" dirty="0"/>
              <a:t> 등이 </a:t>
            </a:r>
            <a:r>
              <a:rPr lang="ko-KR" altLang="en-US" dirty="0" smtClean="0"/>
              <a:t>폐지되었으나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</a:t>
            </a:r>
            <a:r>
              <a:rPr lang="ko-KR" altLang="en-US" dirty="0" smtClean="0"/>
              <a:t>  불교에서 </a:t>
            </a:r>
            <a:r>
              <a:rPr lang="ko-KR" altLang="en-US" dirty="0"/>
              <a:t>여전히 ‘삼전축원’을 봉행하고 있었음을 보여주는 </a:t>
            </a:r>
            <a:r>
              <a:rPr lang="ko-KR" altLang="en-US" dirty="0" smtClean="0"/>
              <a:t>사례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41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결어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312" y="1986455"/>
            <a:ext cx="10079695" cy="4677104"/>
          </a:xfrm>
        </p:spPr>
        <p:txBody>
          <a:bodyPr>
            <a:normAutofit/>
          </a:bodyPr>
          <a:lstStyle/>
          <a:p>
            <a:r>
              <a:rPr lang="en-US" altLang="ko-KR" dirty="0"/>
              <a:t>16</a:t>
            </a:r>
            <a:r>
              <a:rPr lang="ko-KR" altLang="en-US" dirty="0" smtClean="0"/>
              <a:t>세기말 </a:t>
            </a:r>
            <a:r>
              <a:rPr lang="ko-KR" altLang="en-US" dirty="0"/>
              <a:t>이후 </a:t>
            </a:r>
            <a:r>
              <a:rPr lang="en-US" altLang="ko-KR" dirty="0"/>
              <a:t>20</a:t>
            </a:r>
            <a:r>
              <a:rPr lang="ko-KR" altLang="en-US" dirty="0"/>
              <a:t>세기 초반까지 </a:t>
            </a:r>
            <a:r>
              <a:rPr lang="ko-KR" altLang="en-US" dirty="0" smtClean="0"/>
              <a:t>조성된 </a:t>
            </a:r>
            <a:r>
              <a:rPr lang="ko-KR" altLang="en-US" dirty="0" err="1" smtClean="0"/>
              <a:t>괘불탱</a:t>
            </a:r>
            <a:r>
              <a:rPr lang="ko-KR" altLang="en-US" dirty="0" smtClean="0"/>
              <a:t> </a:t>
            </a:r>
            <a:r>
              <a:rPr lang="en-US" altLang="ko-KR" dirty="0" smtClean="0"/>
              <a:t>100</a:t>
            </a:r>
            <a:r>
              <a:rPr lang="ko-KR" altLang="en-US" dirty="0"/>
              <a:t>여 </a:t>
            </a:r>
            <a:r>
              <a:rPr lang="ko-KR" altLang="en-US" dirty="0" smtClean="0"/>
              <a:t>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명칭 </a:t>
            </a:r>
            <a:r>
              <a:rPr lang="ko-KR" altLang="en-US" dirty="0" err="1"/>
              <a:t>괘불</a:t>
            </a:r>
            <a:r>
              <a:rPr lang="en-US" altLang="ko-KR" dirty="0"/>
              <a:t>, </a:t>
            </a:r>
            <a:r>
              <a:rPr lang="ko-KR" altLang="en-US" dirty="0"/>
              <a:t>영산대회</a:t>
            </a:r>
            <a:r>
              <a:rPr lang="en-US" altLang="ko-KR" dirty="0"/>
              <a:t>, </a:t>
            </a:r>
            <a:r>
              <a:rPr lang="ko-KR" altLang="en-US" dirty="0" smtClean="0"/>
              <a:t>석가모니불임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무량사</a:t>
            </a:r>
            <a:r>
              <a:rPr lang="ko-KR" altLang="en-US" dirty="0" smtClean="0"/>
              <a:t> </a:t>
            </a:r>
            <a:r>
              <a:rPr lang="ko-KR" altLang="en-US" dirty="0" err="1"/>
              <a:t>괘불탱은</a:t>
            </a:r>
            <a:r>
              <a:rPr lang="ko-KR" altLang="en-US" dirty="0"/>
              <a:t> </a:t>
            </a:r>
            <a:r>
              <a:rPr lang="ko-KR" altLang="en-US" dirty="0" smtClean="0"/>
              <a:t>화기에는 </a:t>
            </a:r>
            <a:r>
              <a:rPr lang="ko-KR" altLang="en-US" dirty="0" err="1"/>
              <a:t>미타괘불탱이고</a:t>
            </a:r>
            <a:r>
              <a:rPr lang="en-US" altLang="ko-KR" dirty="0"/>
              <a:t>, </a:t>
            </a:r>
            <a:r>
              <a:rPr lang="ko-KR" altLang="en-US" dirty="0"/>
              <a:t>이후 </a:t>
            </a:r>
            <a:r>
              <a:rPr lang="ko-KR" altLang="en-US" dirty="0" err="1" smtClean="0"/>
              <a:t>미륵괘불탱이라고</a:t>
            </a:r>
            <a:r>
              <a:rPr lang="ko-KR" altLang="en-US" dirty="0" smtClean="0"/>
              <a:t> 지칭되고 있음</a:t>
            </a:r>
            <a:r>
              <a:rPr lang="en-US" altLang="ko-KR" dirty="0" smtClean="0"/>
              <a:t>. </a:t>
            </a:r>
            <a:r>
              <a:rPr lang="ko-KR" altLang="en-US" dirty="0" err="1"/>
              <a:t>미타괘불탱이든</a:t>
            </a:r>
            <a:r>
              <a:rPr lang="ko-KR" altLang="en-US" dirty="0"/>
              <a:t> </a:t>
            </a:r>
            <a:r>
              <a:rPr lang="ko-KR" altLang="en-US" dirty="0" err="1"/>
              <a:t>미륵괘불탱이든</a:t>
            </a:r>
            <a:r>
              <a:rPr lang="ko-KR" altLang="en-US" dirty="0"/>
              <a:t> </a:t>
            </a:r>
            <a:r>
              <a:rPr lang="ko-KR" altLang="en-US" dirty="0" err="1"/>
              <a:t>무량사</a:t>
            </a:r>
            <a:r>
              <a:rPr lang="ko-KR" altLang="en-US" dirty="0"/>
              <a:t> </a:t>
            </a:r>
            <a:r>
              <a:rPr lang="ko-KR" altLang="en-US" dirty="0" err="1"/>
              <a:t>괘불탱에</a:t>
            </a:r>
            <a:r>
              <a:rPr lang="ko-KR" altLang="en-US" dirty="0"/>
              <a:t> 의하면 적어도 </a:t>
            </a:r>
            <a:r>
              <a:rPr lang="ko-KR" altLang="en-US" dirty="0" err="1"/>
              <a:t>무량사에서</a:t>
            </a:r>
            <a:r>
              <a:rPr lang="ko-KR" altLang="en-US" dirty="0"/>
              <a:t> 주로 </a:t>
            </a:r>
            <a:r>
              <a:rPr lang="ko-KR" altLang="en-US" dirty="0" err="1"/>
              <a:t>설행되었던</a:t>
            </a:r>
            <a:r>
              <a:rPr lang="ko-KR" altLang="en-US" dirty="0"/>
              <a:t> 법석은 영산재의 법화법석이라고 단언하기는 어려울 것 </a:t>
            </a:r>
            <a:r>
              <a:rPr lang="ko-KR" altLang="en-US" dirty="0" smtClean="0"/>
              <a:t>같음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r>
              <a:rPr lang="ko-KR" altLang="en-US" dirty="0"/>
              <a:t>조선 불교의 법석 의례 양상은 시대에 따라 변화를 겪고 </a:t>
            </a:r>
            <a:r>
              <a:rPr lang="ko-KR" altLang="en-US" dirty="0" smtClean="0"/>
              <a:t>있으며</a:t>
            </a:r>
            <a:r>
              <a:rPr lang="en-US" altLang="ko-KR" dirty="0"/>
              <a:t>, </a:t>
            </a:r>
            <a:r>
              <a:rPr lang="ko-KR" altLang="en-US" dirty="0" smtClean="0"/>
              <a:t>생성 당시와 현대의 그것은 의미와 </a:t>
            </a:r>
            <a:r>
              <a:rPr lang="ko-KR" altLang="en-US" dirty="0"/>
              <a:t>거리가 있는 인식도 적지 </a:t>
            </a:r>
            <a:r>
              <a:rPr lang="ko-KR" altLang="en-US" dirty="0" smtClean="0"/>
              <a:t>않음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</a:t>
            </a:r>
            <a:r>
              <a:rPr lang="ko-KR" altLang="en-US" dirty="0"/>
              <a:t>사례가 </a:t>
            </a:r>
            <a:r>
              <a:rPr lang="ko-KR" altLang="en-US" dirty="0" err="1"/>
              <a:t>정구업진언의</a:t>
            </a:r>
            <a:r>
              <a:rPr lang="ko-KR" altLang="en-US" dirty="0"/>
              <a:t> ‘옴’자 삽입과 ‘</a:t>
            </a:r>
            <a:r>
              <a:rPr lang="ko-KR" altLang="en-US" dirty="0" err="1"/>
              <a:t>안토지진언</a:t>
            </a:r>
            <a:r>
              <a:rPr lang="ko-KR" altLang="en-US" dirty="0"/>
              <a:t>’의 이해 등이라고 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계청법식의</a:t>
            </a:r>
            <a:r>
              <a:rPr lang="ko-KR" altLang="en-US" dirty="0" smtClean="0"/>
              <a:t> </a:t>
            </a:r>
            <a:r>
              <a:rPr lang="ko-KR" altLang="en-US" dirty="0"/>
              <a:t>법석 의례에서 </a:t>
            </a:r>
            <a:r>
              <a:rPr lang="ko-KR" altLang="en-US" dirty="0" err="1" smtClean="0"/>
              <a:t>정구업진언에</a:t>
            </a:r>
            <a:r>
              <a:rPr lang="ko-KR" altLang="en-US" dirty="0" smtClean="0"/>
              <a:t> </a:t>
            </a:r>
            <a:r>
              <a:rPr lang="ko-KR" altLang="en-US" dirty="0"/>
              <a:t>‘옴’자가 등장하는 본이 중기 </a:t>
            </a:r>
            <a:r>
              <a:rPr lang="ko-KR" altLang="en-US" dirty="0" err="1"/>
              <a:t>운흥사</a:t>
            </a:r>
            <a:r>
              <a:rPr lang="ko-KR" altLang="en-US" dirty="0"/>
              <a:t> 판본에는 </a:t>
            </a:r>
            <a:r>
              <a:rPr lang="ko-KR" altLang="en-US" dirty="0" err="1"/>
              <a:t>옴자가</a:t>
            </a:r>
            <a:r>
              <a:rPr lang="ko-KR" altLang="en-US" dirty="0"/>
              <a:t> 등장하고 </a:t>
            </a:r>
            <a:r>
              <a:rPr lang="ko-KR" altLang="en-US" dirty="0" err="1"/>
              <a:t>개경게송의</a:t>
            </a:r>
            <a:r>
              <a:rPr lang="ko-KR" altLang="en-US" dirty="0"/>
              <a:t> </a:t>
            </a:r>
            <a:r>
              <a:rPr lang="en-US" altLang="ko-KR" dirty="0"/>
              <a:t>3</a:t>
            </a:r>
            <a:r>
              <a:rPr lang="ko-KR" altLang="en-US" dirty="0"/>
              <a:t>구도 “</a:t>
            </a:r>
            <a:r>
              <a:rPr lang="ko-KR" altLang="en-US" dirty="0" err="1"/>
              <a:t>아금견문득수지</a:t>
            </a:r>
            <a:r>
              <a:rPr lang="ko-KR" altLang="en-US" dirty="0"/>
              <a:t>”로 원래 대로 이해하고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/>
              <a:t>또 </a:t>
            </a:r>
            <a:r>
              <a:rPr lang="ko-KR" altLang="en-US" dirty="0" err="1"/>
              <a:t>안토지진언과</a:t>
            </a:r>
            <a:r>
              <a:rPr lang="ko-KR" altLang="en-US" dirty="0"/>
              <a:t> </a:t>
            </a:r>
            <a:r>
              <a:rPr lang="ko-KR" altLang="en-US" dirty="0" err="1"/>
              <a:t>보공양진언을</a:t>
            </a:r>
            <a:r>
              <a:rPr lang="ko-KR" altLang="en-US" dirty="0"/>
              <a:t> 편입하여 그 의미를 살리고 있는 모습도 중기 의문에서 확인할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의례의 </a:t>
            </a:r>
            <a:r>
              <a:rPr lang="ko-KR" altLang="en-US" dirty="0"/>
              <a:t>이해가 후기 이후에 바르게 전승되었다고 볼 수 없는 점도 확인할 수 </a:t>
            </a:r>
            <a:r>
              <a:rPr lang="ko-KR" altLang="en-US" dirty="0" smtClean="0"/>
              <a:t>있었음</a:t>
            </a:r>
            <a:r>
              <a:rPr lang="en-US" altLang="ko-KR" dirty="0" smtClean="0"/>
              <a:t>. </a:t>
            </a:r>
            <a:r>
              <a:rPr lang="ko-KR" altLang="en-US" dirty="0"/>
              <a:t>대표적인 예로는 성현을 청해 모시는 용도의 </a:t>
            </a:r>
            <a:r>
              <a:rPr lang="ko-KR" altLang="en-US" dirty="0" err="1"/>
              <a:t>안토지진언이</a:t>
            </a:r>
            <a:r>
              <a:rPr lang="ko-KR" altLang="en-US" dirty="0"/>
              <a:t> ‘제신을 놀라지 않도록 위로하는 진언’이라는 이해에까지 이르고 있는 것이 </a:t>
            </a:r>
            <a:r>
              <a:rPr lang="ko-KR" altLang="en-US" dirty="0" smtClean="0"/>
              <a:t>그것이라고 할 수 있음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549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 latinLnBrk="0"/>
            <a:r>
              <a:rPr lang="ko-KR" altLang="en-US" dirty="0"/>
              <a:t>조선 </a:t>
            </a:r>
            <a:r>
              <a:rPr lang="ko-KR" altLang="en-US" dirty="0" smtClean="0"/>
              <a:t>중기 </a:t>
            </a:r>
            <a:r>
              <a:rPr lang="ko-KR" altLang="en-US" dirty="0"/>
              <a:t>불교 법석 의례의 양상 </a:t>
            </a:r>
            <a:r>
              <a:rPr lang="ko-KR" altLang="en-US" dirty="0" smtClean="0"/>
              <a:t>소고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2800" dirty="0"/>
              <a:t>-</a:t>
            </a:r>
            <a:r>
              <a:rPr lang="ko-KR" altLang="en-US" sz="2800" dirty="0" err="1"/>
              <a:t>괘불탱과</a:t>
            </a:r>
            <a:r>
              <a:rPr lang="ko-KR" altLang="en-US" sz="2800" dirty="0"/>
              <a:t> 의례의 변용을 중심으로</a:t>
            </a:r>
            <a:r>
              <a:rPr lang="en-US" altLang="ko-KR" sz="2800" dirty="0"/>
              <a:t>- </a:t>
            </a:r>
            <a:r>
              <a:rPr lang="ko-KR" altLang="en-US" sz="2800" dirty="0"/>
              <a:t/>
            </a:r>
            <a:br>
              <a:rPr lang="ko-KR" altLang="en-US" sz="2800" dirty="0"/>
            </a:b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94234" y="2732690"/>
            <a:ext cx="6255619" cy="3515709"/>
          </a:xfrm>
        </p:spPr>
        <p:txBody>
          <a:bodyPr/>
          <a:lstStyle/>
          <a:p>
            <a:pPr fontAlgn="base"/>
            <a:r>
              <a:rPr lang="en-US" altLang="ko-KR" dirty="0"/>
              <a:t>1. </a:t>
            </a:r>
            <a:r>
              <a:rPr lang="ko-KR" altLang="en-US" dirty="0"/>
              <a:t>서언</a:t>
            </a:r>
          </a:p>
          <a:p>
            <a:pPr fontAlgn="base"/>
            <a:r>
              <a:rPr lang="en-US" altLang="ko-KR" dirty="0"/>
              <a:t>2. </a:t>
            </a:r>
            <a:r>
              <a:rPr lang="ko-KR" altLang="en-US" dirty="0"/>
              <a:t>조선 불교의 시대 구분과 법석</a:t>
            </a:r>
          </a:p>
          <a:p>
            <a:pPr fontAlgn="base"/>
            <a:r>
              <a:rPr lang="en-US" altLang="ko-KR" dirty="0"/>
              <a:t>3. </a:t>
            </a:r>
            <a:r>
              <a:rPr lang="ko-KR" altLang="en-US" dirty="0"/>
              <a:t>법석 의례의 두 가지 양상</a:t>
            </a:r>
          </a:p>
          <a:p>
            <a:pPr fontAlgn="base"/>
            <a:r>
              <a:rPr lang="en-US" altLang="ko-KR" dirty="0"/>
              <a:t>4. </a:t>
            </a:r>
            <a:r>
              <a:rPr lang="ko-KR" altLang="en-US" dirty="0"/>
              <a:t>조선 중기 법석 의례의 특징 </a:t>
            </a:r>
          </a:p>
          <a:p>
            <a:pPr fontAlgn="base"/>
            <a:r>
              <a:rPr lang="en-US" altLang="ko-KR" dirty="0"/>
              <a:t>5. </a:t>
            </a:r>
            <a:r>
              <a:rPr lang="ko-KR" altLang="en-US" dirty="0"/>
              <a:t>결어</a:t>
            </a:r>
          </a:p>
        </p:txBody>
      </p:sp>
    </p:spTree>
    <p:extLst>
      <p:ext uri="{BB962C8B-B14F-4D97-AF65-F5344CB8AC3E}">
        <p14:creationId xmlns:p14="http://schemas.microsoft.com/office/powerpoint/2010/main" val="399962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서언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71752" y="2052918"/>
            <a:ext cx="9774620" cy="4195481"/>
          </a:xfrm>
        </p:spPr>
        <p:txBody>
          <a:bodyPr/>
          <a:lstStyle/>
          <a:p>
            <a:pPr marL="0" indent="0" fontAlgn="base">
              <a:buNone/>
            </a:pPr>
            <a:r>
              <a:rPr lang="ko-KR" altLang="en-US" dirty="0" smtClean="0"/>
              <a:t>법석</a:t>
            </a:r>
            <a:r>
              <a:rPr lang="en-US" altLang="ko-KR" dirty="0" smtClean="0"/>
              <a:t>: </a:t>
            </a:r>
            <a:r>
              <a:rPr lang="ko-KR" altLang="en-US" dirty="0" smtClean="0"/>
              <a:t>‘</a:t>
            </a:r>
            <a:r>
              <a:rPr lang="ko-KR" altLang="en-US" dirty="0"/>
              <a:t>야단법석</a:t>
            </a:r>
            <a:r>
              <a:rPr lang="en-US" altLang="ko-KR" dirty="0"/>
              <a:t>(</a:t>
            </a:r>
            <a:r>
              <a:rPr lang="ko-KR" altLang="en-US" dirty="0"/>
              <a:t>野壇法席</a:t>
            </a:r>
            <a:r>
              <a:rPr lang="en-US" altLang="ko-KR" dirty="0"/>
              <a:t>)’</a:t>
            </a:r>
            <a:r>
              <a:rPr lang="ko-KR" altLang="en-US" dirty="0"/>
              <a:t>은 야외에 단을 차려놓고 경전을 독송하거나 설법하는 </a:t>
            </a:r>
            <a:r>
              <a:rPr lang="ko-KR" altLang="en-US" dirty="0" smtClean="0"/>
              <a:t>것</a:t>
            </a:r>
            <a:r>
              <a:rPr lang="en-US" altLang="ko-KR" dirty="0" smtClean="0"/>
              <a:t>.</a:t>
            </a:r>
          </a:p>
          <a:p>
            <a:pPr marL="0" indent="0" fontAlgn="base">
              <a:buNone/>
            </a:pPr>
            <a:r>
              <a:rPr lang="ko-KR" altLang="en-US" dirty="0" smtClean="0"/>
              <a:t>          천변이나 </a:t>
            </a:r>
            <a:r>
              <a:rPr lang="ko-KR" altLang="en-US" dirty="0"/>
              <a:t>수상의 </a:t>
            </a:r>
            <a:r>
              <a:rPr lang="ko-KR" altLang="en-US" dirty="0" err="1"/>
              <a:t>수륙재</a:t>
            </a:r>
            <a:r>
              <a:rPr lang="ko-KR" altLang="en-US" dirty="0"/>
              <a:t> 법석은 천변이나 수상에 차려졌을 것이나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ko-KR" altLang="en-US" dirty="0" smtClean="0"/>
              <a:t>          대개의 </a:t>
            </a:r>
            <a:r>
              <a:rPr lang="ko-KR" altLang="en-US" dirty="0"/>
              <a:t>법석은 </a:t>
            </a:r>
            <a:r>
              <a:rPr lang="ko-KR" altLang="en-US" dirty="0" smtClean="0"/>
              <a:t>불당 앞 마당에서 </a:t>
            </a:r>
            <a:r>
              <a:rPr lang="ko-KR" altLang="en-US" dirty="0" smtClean="0"/>
              <a:t>차려졌음</a:t>
            </a:r>
            <a:r>
              <a:rPr lang="en-US" altLang="ko-KR" dirty="0" smtClean="0"/>
              <a:t>.</a:t>
            </a:r>
          </a:p>
          <a:p>
            <a:pPr marL="0" indent="0" fontAlgn="base">
              <a:buNone/>
            </a:pPr>
            <a:r>
              <a:rPr lang="ko-KR" altLang="en-US" dirty="0" smtClean="0"/>
              <a:t>법석의 전제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의문과 경전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괘불탱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ko-KR" altLang="en-US" dirty="0" smtClean="0"/>
              <a:t>조선시대 의례의 시대구분과 법석의례의 양태를 두 가지로 구분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ko-KR" altLang="en-US" dirty="0" smtClean="0"/>
              <a:t>조선 중기 법석의례의 특징을 찾아보고 그 한계와 의미를 탐색</a:t>
            </a:r>
            <a:r>
              <a:rPr lang="en-US" altLang="ko-KR" dirty="0" smtClean="0"/>
              <a:t>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583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2. </a:t>
            </a:r>
            <a:r>
              <a:rPr lang="ko-KR" altLang="en-US" dirty="0"/>
              <a:t>조선 불교의 시대 구분과 법석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312" y="2417379"/>
            <a:ext cx="10048164" cy="3831020"/>
          </a:xfrm>
        </p:spPr>
        <p:txBody>
          <a:bodyPr/>
          <a:lstStyle/>
          <a:p>
            <a:r>
              <a:rPr lang="ko-KR" altLang="en-US" dirty="0" smtClean="0"/>
              <a:t>조선시대 불교의 시대 구분의 준거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법석의 양상과 그 종류의 유무나 존폐 유무</a:t>
            </a:r>
            <a:endParaRPr lang="en-US" altLang="ko-KR" dirty="0" smtClean="0"/>
          </a:p>
          <a:p>
            <a:r>
              <a:rPr lang="ko-KR" altLang="en-US" dirty="0" smtClean="0"/>
              <a:t>법석의 종류</a:t>
            </a:r>
            <a:r>
              <a:rPr lang="en-US" altLang="ko-KR" dirty="0" smtClean="0"/>
              <a:t>: </a:t>
            </a:r>
            <a:r>
              <a:rPr lang="en-US" altLang="ko-KR" dirty="0"/>
              <a:t>&lt;</a:t>
            </a:r>
            <a:r>
              <a:rPr lang="ko-KR" altLang="en-US" dirty="0"/>
              <a:t>법화</a:t>
            </a:r>
            <a:r>
              <a:rPr lang="en-US" altLang="ko-KR" dirty="0"/>
              <a:t>(</a:t>
            </a:r>
            <a:r>
              <a:rPr lang="ko-KR" altLang="en-US" dirty="0"/>
              <a:t>法華</a:t>
            </a:r>
            <a:r>
              <a:rPr lang="en-US" altLang="ko-KR" dirty="0"/>
              <a:t>)&gt;</a:t>
            </a:r>
            <a:r>
              <a:rPr lang="ko-KR" altLang="en-US" dirty="0" err="1"/>
              <a:t>ㆍ</a:t>
            </a:r>
            <a:r>
              <a:rPr lang="en-US" altLang="ko-KR" dirty="0"/>
              <a:t>&lt;</a:t>
            </a:r>
            <a:r>
              <a:rPr lang="ko-KR" altLang="en-US" dirty="0"/>
              <a:t>화엄</a:t>
            </a:r>
            <a:r>
              <a:rPr lang="en-US" altLang="ko-KR" dirty="0"/>
              <a:t>(</a:t>
            </a:r>
            <a:r>
              <a:rPr lang="ko-KR" altLang="en-US" dirty="0"/>
              <a:t>華嚴</a:t>
            </a:r>
            <a:r>
              <a:rPr lang="en-US" altLang="ko-KR" dirty="0"/>
              <a:t>)</a:t>
            </a:r>
            <a:r>
              <a:rPr lang="ko-KR" altLang="en-US" dirty="0" err="1"/>
              <a:t>삼매참</a:t>
            </a:r>
            <a:r>
              <a:rPr lang="en-US" altLang="ko-KR" dirty="0"/>
              <a:t>(</a:t>
            </a:r>
            <a:r>
              <a:rPr lang="ko-KR" altLang="en-US" dirty="0" err="1"/>
              <a:t>三昧懺</a:t>
            </a:r>
            <a:r>
              <a:rPr lang="en-US" altLang="ko-KR" dirty="0"/>
              <a:t>)&gt;</a:t>
            </a:r>
            <a:r>
              <a:rPr lang="ko-KR" altLang="en-US" dirty="0" err="1"/>
              <a:t>ㆍ</a:t>
            </a:r>
            <a:r>
              <a:rPr lang="en-US" altLang="ko-KR" dirty="0"/>
              <a:t>&lt;</a:t>
            </a:r>
            <a:r>
              <a:rPr lang="ko-KR" altLang="en-US" dirty="0" err="1"/>
              <a:t>능엄</a:t>
            </a:r>
            <a:r>
              <a:rPr lang="en-US" altLang="ko-KR" dirty="0"/>
              <a:t>(</a:t>
            </a:r>
            <a:r>
              <a:rPr lang="ko-KR" altLang="en-US" dirty="0" err="1"/>
              <a:t>楞嚴</a:t>
            </a:r>
            <a:r>
              <a:rPr lang="en-US" altLang="ko-KR" dirty="0"/>
              <a:t>)&gt;</a:t>
            </a:r>
            <a:r>
              <a:rPr lang="ko-KR" altLang="en-US" dirty="0" err="1" smtClean="0"/>
              <a:t>ㆍ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               &lt;</a:t>
            </a:r>
            <a:r>
              <a:rPr lang="ko-KR" altLang="en-US" dirty="0" err="1"/>
              <a:t>미타</a:t>
            </a:r>
            <a:r>
              <a:rPr lang="en-US" altLang="ko-KR" dirty="0"/>
              <a:t>(</a:t>
            </a:r>
            <a:r>
              <a:rPr lang="ko-KR" altLang="en-US" dirty="0" err="1"/>
              <a:t>彌陁</a:t>
            </a:r>
            <a:r>
              <a:rPr lang="en-US" altLang="ko-KR" dirty="0"/>
              <a:t>)&gt;</a:t>
            </a:r>
            <a:r>
              <a:rPr lang="ko-KR" altLang="en-US" dirty="0" err="1"/>
              <a:t>ㆍ</a:t>
            </a:r>
            <a:r>
              <a:rPr lang="en-US" altLang="ko-KR" dirty="0"/>
              <a:t>&lt;</a:t>
            </a:r>
            <a:r>
              <a:rPr lang="ko-KR" altLang="en-US" dirty="0"/>
              <a:t>원각</a:t>
            </a:r>
            <a:r>
              <a:rPr lang="en-US" altLang="ko-KR" dirty="0"/>
              <a:t>(</a:t>
            </a:r>
            <a:r>
              <a:rPr lang="ko-KR" altLang="en-US" dirty="0"/>
              <a:t>圓覺</a:t>
            </a:r>
            <a:r>
              <a:rPr lang="en-US" altLang="ko-KR" dirty="0"/>
              <a:t>)&gt;</a:t>
            </a:r>
            <a:r>
              <a:rPr lang="ko-KR" altLang="en-US" dirty="0" err="1"/>
              <a:t>ㆍ</a:t>
            </a:r>
            <a:r>
              <a:rPr lang="en-US" altLang="ko-KR" dirty="0"/>
              <a:t>&lt;</a:t>
            </a:r>
            <a:r>
              <a:rPr lang="ko-KR" altLang="en-US" dirty="0" err="1"/>
              <a:t>참경</a:t>
            </a:r>
            <a:r>
              <a:rPr lang="en-US" altLang="ko-KR" dirty="0"/>
              <a:t>(</a:t>
            </a:r>
            <a:r>
              <a:rPr lang="ko-KR" altLang="en-US" dirty="0" err="1"/>
              <a:t>懺經</a:t>
            </a:r>
            <a:r>
              <a:rPr lang="en-US" altLang="ko-KR" dirty="0" smtClean="0"/>
              <a:t>)&gt; </a:t>
            </a:r>
          </a:p>
          <a:p>
            <a:pPr marL="0" indent="0">
              <a:buNone/>
            </a:pPr>
            <a:r>
              <a:rPr lang="en-US" altLang="ko-KR" dirty="0" smtClean="0"/>
              <a:t>                          &lt;</a:t>
            </a:r>
            <a:r>
              <a:rPr lang="ko-KR" altLang="en-US" dirty="0"/>
              <a:t>진언법석</a:t>
            </a:r>
            <a:r>
              <a:rPr lang="en-US" altLang="ko-KR" dirty="0"/>
              <a:t>&gt;</a:t>
            </a:r>
            <a:r>
              <a:rPr lang="ko-KR" altLang="en-US" dirty="0"/>
              <a:t>도 보이고 </a:t>
            </a:r>
            <a:r>
              <a:rPr lang="en-US" altLang="ko-KR" dirty="0"/>
              <a:t>&lt;</a:t>
            </a:r>
            <a:r>
              <a:rPr lang="ko-KR" altLang="en-US" dirty="0"/>
              <a:t>지장법석</a:t>
            </a:r>
            <a:r>
              <a:rPr lang="en-US" altLang="ko-KR" dirty="0"/>
              <a:t>&gt;, &lt;</a:t>
            </a:r>
            <a:r>
              <a:rPr lang="ko-KR" altLang="en-US" dirty="0"/>
              <a:t>사대연성법석</a:t>
            </a:r>
            <a:r>
              <a:rPr lang="en-US" altLang="ko-KR" dirty="0"/>
              <a:t>&gt;</a:t>
            </a:r>
            <a:r>
              <a:rPr lang="ko-KR" altLang="en-US" dirty="0" err="1"/>
              <a:t>ㆍ</a:t>
            </a:r>
            <a:r>
              <a:rPr lang="en-US" altLang="ko-KR" dirty="0"/>
              <a:t>&lt;</a:t>
            </a:r>
            <a:r>
              <a:rPr lang="ko-KR" altLang="en-US" dirty="0"/>
              <a:t>소재법석</a:t>
            </a:r>
            <a:r>
              <a:rPr lang="en-US" altLang="ko-KR" dirty="0"/>
              <a:t>&gt;</a:t>
            </a:r>
            <a:r>
              <a:rPr lang="ko-KR" altLang="en-US" dirty="0" err="1" smtClean="0"/>
              <a:t>ㆍ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               &lt;</a:t>
            </a:r>
            <a:r>
              <a:rPr lang="ko-KR" altLang="en-US" dirty="0" err="1"/>
              <a:t>금경법석</a:t>
            </a:r>
            <a:r>
              <a:rPr lang="en-US" altLang="ko-KR" dirty="0"/>
              <a:t>&gt;</a:t>
            </a:r>
            <a:r>
              <a:rPr lang="ko-KR" altLang="en-US" dirty="0" err="1"/>
              <a:t>ㆍ</a:t>
            </a:r>
            <a:r>
              <a:rPr lang="en-US" altLang="ko-KR" dirty="0"/>
              <a:t>&lt;</a:t>
            </a:r>
            <a:r>
              <a:rPr lang="ko-KR" altLang="en-US" dirty="0" err="1"/>
              <a:t>기양법석</a:t>
            </a:r>
            <a:r>
              <a:rPr lang="en-US" altLang="ko-KR" dirty="0"/>
              <a:t>&gt;</a:t>
            </a:r>
            <a:r>
              <a:rPr lang="ko-KR" altLang="en-US" dirty="0" err="1"/>
              <a:t>ㆍ</a:t>
            </a:r>
            <a:r>
              <a:rPr lang="en-US" altLang="ko-KR" dirty="0"/>
              <a:t>&lt;</a:t>
            </a:r>
            <a:r>
              <a:rPr lang="ko-KR" altLang="en-US" dirty="0" err="1"/>
              <a:t>십이인연법석</a:t>
            </a:r>
            <a:r>
              <a:rPr lang="en-US" altLang="ko-KR" dirty="0"/>
              <a:t>&gt;</a:t>
            </a:r>
            <a:r>
              <a:rPr lang="ko-KR" altLang="en-US" dirty="0" err="1"/>
              <a:t>ㆍ</a:t>
            </a:r>
            <a:r>
              <a:rPr lang="en-US" altLang="ko-KR" dirty="0"/>
              <a:t>&lt;</a:t>
            </a:r>
            <a:r>
              <a:rPr lang="ko-KR" altLang="en-US" dirty="0" err="1"/>
              <a:t>강운법석</a:t>
            </a:r>
            <a:r>
              <a:rPr lang="en-US" altLang="ko-KR" dirty="0"/>
              <a:t>(</a:t>
            </a:r>
            <a:r>
              <a:rPr lang="ko-KR" altLang="en-US" dirty="0" err="1"/>
              <a:t>講雲法席</a:t>
            </a:r>
            <a:r>
              <a:rPr lang="en-US" altLang="ko-KR" dirty="0"/>
              <a:t>)&gt;</a:t>
            </a:r>
            <a:r>
              <a:rPr lang="ko-KR" altLang="en-US" dirty="0" err="1" smtClean="0"/>
              <a:t>ㆍ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                      &lt;</a:t>
            </a:r>
            <a:r>
              <a:rPr lang="ko-KR" altLang="en-US" dirty="0"/>
              <a:t>정근법석</a:t>
            </a:r>
            <a:r>
              <a:rPr lang="en-US" altLang="ko-KR" dirty="0"/>
              <a:t>&gt;</a:t>
            </a:r>
            <a:endParaRPr lang="ko-KR" altLang="en-US" dirty="0"/>
          </a:p>
          <a:p>
            <a:r>
              <a:rPr lang="en-US" altLang="ko-KR" dirty="0" smtClean="0"/>
              <a:t> - 100</a:t>
            </a:r>
            <a:r>
              <a:rPr lang="ko-KR" altLang="en-US" dirty="0" smtClean="0"/>
              <a:t>여 명의 스님이 </a:t>
            </a:r>
            <a:r>
              <a:rPr lang="ko-KR" altLang="en-US" dirty="0" err="1" smtClean="0"/>
              <a:t>염송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칠칠재에서 행해짐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98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2. </a:t>
            </a:r>
            <a:r>
              <a:rPr lang="ko-KR" altLang="en-US" dirty="0"/>
              <a:t>조선 불교의 시대 구분과 법석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312" y="2417379"/>
            <a:ext cx="10048164" cy="38310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dirty="0"/>
              <a:t>2) </a:t>
            </a:r>
            <a:r>
              <a:rPr lang="ko-KR" altLang="en-US" dirty="0"/>
              <a:t>조선 불교 의례의 시대 </a:t>
            </a:r>
            <a:r>
              <a:rPr lang="ko-KR" altLang="en-US" dirty="0" smtClean="0"/>
              <a:t>구분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전기 오종법석의 시대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작법절차</a:t>
            </a:r>
            <a:r>
              <a:rPr lang="en-US" altLang="ko-KR" dirty="0" smtClean="0"/>
              <a:t>(1496) ~ </a:t>
            </a:r>
            <a:r>
              <a:rPr lang="ko-KR" altLang="en-US" dirty="0" smtClean="0"/>
              <a:t>영산대회작법절차</a:t>
            </a:r>
            <a:r>
              <a:rPr lang="en-US" altLang="ko-KR" dirty="0" smtClean="0"/>
              <a:t>(1634)</a:t>
            </a:r>
          </a:p>
          <a:p>
            <a:pPr marL="0" indent="0" fontAlgn="base">
              <a:buNone/>
            </a:pPr>
            <a:r>
              <a:rPr lang="en-US" altLang="ko-KR" dirty="0" smtClean="0"/>
              <a:t>         5</a:t>
            </a:r>
            <a:r>
              <a:rPr lang="ko-KR" altLang="en-US" dirty="0"/>
              <a:t>종의 </a:t>
            </a:r>
            <a:r>
              <a:rPr lang="ko-KR" altLang="en-US" dirty="0" err="1"/>
              <a:t>거불이</a:t>
            </a:r>
            <a:r>
              <a:rPr lang="ko-KR" altLang="en-US" dirty="0"/>
              <a:t> </a:t>
            </a:r>
            <a:r>
              <a:rPr lang="ko-KR" altLang="en-US" dirty="0" smtClean="0"/>
              <a:t>등장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청불</a:t>
            </a:r>
            <a:r>
              <a:rPr lang="en-US" altLang="ko-KR" dirty="0"/>
              <a:t>(</a:t>
            </a:r>
            <a:r>
              <a:rPr lang="ko-KR" altLang="en-US" dirty="0"/>
              <a:t>請佛</a:t>
            </a:r>
            <a:r>
              <a:rPr lang="en-US" altLang="ko-KR" dirty="0"/>
              <a:t>) </a:t>
            </a:r>
            <a:r>
              <a:rPr lang="ko-KR" altLang="en-US" dirty="0"/>
              <a:t>순서</a:t>
            </a:r>
          </a:p>
          <a:p>
            <a:pPr marL="0" indent="0" fontAlgn="base">
              <a:buNone/>
            </a:pPr>
            <a:r>
              <a:rPr lang="ko-KR" altLang="en-US" dirty="0" smtClean="0"/>
              <a:t>         </a:t>
            </a:r>
            <a:r>
              <a:rPr lang="ko-KR" altLang="en-US" dirty="0" err="1" smtClean="0"/>
              <a:t>설주를</a:t>
            </a:r>
            <a:r>
              <a:rPr lang="ko-KR" altLang="en-US" dirty="0" smtClean="0"/>
              <a:t> </a:t>
            </a:r>
            <a:r>
              <a:rPr lang="ko-KR" altLang="en-US" dirty="0"/>
              <a:t>청하는 의식이 별도로 있지 않고 </a:t>
            </a:r>
            <a:r>
              <a:rPr lang="ko-KR" altLang="en-US" dirty="0" err="1"/>
              <a:t>거불의</a:t>
            </a:r>
            <a:r>
              <a:rPr lang="ko-KR" altLang="en-US" dirty="0"/>
              <a:t> 소례들이 </a:t>
            </a:r>
            <a:r>
              <a:rPr lang="ko-KR" altLang="en-US" dirty="0" smtClean="0"/>
              <a:t>소청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중기 법화법석만 영산법석으로 </a:t>
            </a:r>
            <a:r>
              <a:rPr lang="ko-KR" altLang="en-US" dirty="0" err="1" smtClean="0"/>
              <a:t>설행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오종범음집</a:t>
            </a:r>
            <a:r>
              <a:rPr lang="en-US" altLang="ko-KR" dirty="0" smtClean="0"/>
              <a:t>(1661), </a:t>
            </a:r>
            <a:r>
              <a:rPr lang="ko-KR" altLang="en-US" dirty="0" smtClean="0"/>
              <a:t>금산사제반문</a:t>
            </a:r>
            <a:r>
              <a:rPr lang="en-US" altLang="ko-KR" dirty="0" smtClean="0"/>
              <a:t>(1694) </a:t>
            </a:r>
          </a:p>
          <a:p>
            <a:pPr marL="0" indent="0" fontAlgn="base">
              <a:buNone/>
            </a:pPr>
            <a:r>
              <a:rPr lang="ko-KR" altLang="en-US" dirty="0" smtClean="0"/>
              <a:t>         석가모니불 </a:t>
            </a:r>
            <a:r>
              <a:rPr lang="ko-KR" altLang="en-US" dirty="0" err="1"/>
              <a:t>원강도량</a:t>
            </a:r>
            <a:r>
              <a:rPr lang="ko-KR" altLang="en-US" dirty="0"/>
              <a:t> </a:t>
            </a:r>
            <a:r>
              <a:rPr lang="ko-KR" altLang="en-US" dirty="0" err="1" smtClean="0"/>
              <a:t>수차공양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영산의 </a:t>
            </a:r>
            <a:r>
              <a:rPr lang="ko-KR" altLang="en-US" dirty="0" err="1"/>
              <a:t>석가모니붓다에</a:t>
            </a:r>
            <a:r>
              <a:rPr lang="ko-KR" altLang="en-US" dirty="0"/>
              <a:t> </a:t>
            </a:r>
            <a:r>
              <a:rPr lang="ko-KR" altLang="en-US" dirty="0" smtClean="0"/>
              <a:t>예경</a:t>
            </a:r>
            <a:endParaRPr lang="en-US" altLang="ko-KR" dirty="0"/>
          </a:p>
          <a:p>
            <a:pPr fontAlgn="base"/>
            <a:r>
              <a:rPr lang="ko-KR" altLang="en-US" dirty="0" smtClean="0"/>
              <a:t>후기 법석의 양상이 공양작법으로 유지</a:t>
            </a:r>
            <a:r>
              <a:rPr lang="en-US" altLang="ko-KR" dirty="0" smtClean="0"/>
              <a:t>(1826</a:t>
            </a:r>
            <a:r>
              <a:rPr lang="ko-KR" altLang="en-US" dirty="0" smtClean="0"/>
              <a:t>년 작법귀감과 제 </a:t>
            </a:r>
            <a:r>
              <a:rPr lang="ko-KR" altLang="en-US" dirty="0" err="1" smtClean="0"/>
              <a:t>요집의</a:t>
            </a:r>
            <a:r>
              <a:rPr lang="ko-KR" altLang="en-US" dirty="0" smtClean="0"/>
              <a:t> 형태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ko-KR" altLang="en-US" dirty="0" smtClean="0"/>
              <a:t>         영산작법의 </a:t>
            </a:r>
            <a:r>
              <a:rPr lang="ko-KR" altLang="en-US" dirty="0"/>
              <a:t>형식이 </a:t>
            </a:r>
            <a:r>
              <a:rPr lang="ko-KR" altLang="en-US" dirty="0" err="1"/>
              <a:t>권공의식으로만</a:t>
            </a:r>
            <a:r>
              <a:rPr lang="ko-KR" altLang="en-US" dirty="0"/>
              <a:t> 나타난</a:t>
            </a:r>
          </a:p>
          <a:p>
            <a:pPr fontAlgn="base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415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3. </a:t>
            </a:r>
            <a:r>
              <a:rPr lang="ko-KR" altLang="en-US" dirty="0"/>
              <a:t>법석 의례의 두 가지 양상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312" y="2052918"/>
            <a:ext cx="9974591" cy="4195481"/>
          </a:xfrm>
        </p:spPr>
        <p:txBody>
          <a:bodyPr/>
          <a:lstStyle/>
          <a:p>
            <a:pPr marL="0" indent="0" fontAlgn="base">
              <a:buNone/>
            </a:pPr>
            <a:r>
              <a:rPr lang="en-US" altLang="ko-KR" dirty="0"/>
              <a:t>1) </a:t>
            </a:r>
            <a:r>
              <a:rPr lang="en-US" altLang="ko-KR" dirty="0" err="1"/>
              <a:t>계청법식의</a:t>
            </a:r>
            <a:r>
              <a:rPr lang="en-US" altLang="ko-KR" dirty="0"/>
              <a:t> </a:t>
            </a:r>
            <a:r>
              <a:rPr lang="en-US" altLang="ko-KR" dirty="0" err="1" smtClean="0"/>
              <a:t>염송의례</a:t>
            </a:r>
            <a:r>
              <a:rPr lang="en-US" altLang="ko-KR" dirty="0" smtClean="0"/>
              <a:t>, 2) </a:t>
            </a:r>
            <a:r>
              <a:rPr lang="ko-KR" altLang="en-US" dirty="0"/>
              <a:t>작법절차의 </a:t>
            </a:r>
            <a:r>
              <a:rPr lang="ko-KR" altLang="en-US" dirty="0" err="1" smtClean="0"/>
              <a:t>염송의례</a:t>
            </a:r>
            <a:endParaRPr lang="en-US" altLang="ko-KR" dirty="0" smtClean="0"/>
          </a:p>
          <a:p>
            <a:pPr fontAlgn="base"/>
            <a:endParaRPr lang="en-US" altLang="ko-KR" dirty="0" smtClean="0"/>
          </a:p>
          <a:p>
            <a:pPr fontAlgn="base"/>
            <a:r>
              <a:rPr lang="ko-KR" altLang="en-US" dirty="0" smtClean="0"/>
              <a:t>현행법석의례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송주의식</a:t>
            </a:r>
            <a:endParaRPr lang="en-US" altLang="ko-KR" dirty="0"/>
          </a:p>
          <a:p>
            <a:pPr marL="0" indent="0" fontAlgn="base">
              <a:buNone/>
            </a:pPr>
            <a:r>
              <a:rPr lang="ko-KR" altLang="en-US" dirty="0" smtClean="0"/>
              <a:t>     </a:t>
            </a:r>
            <a:r>
              <a:rPr lang="ko-KR" altLang="en-US" dirty="0" err="1" smtClean="0"/>
              <a:t>정구업진언</a:t>
            </a:r>
            <a:r>
              <a:rPr lang="ko-KR" altLang="en-US" dirty="0" smtClean="0"/>
              <a:t> </a:t>
            </a:r>
            <a:r>
              <a:rPr lang="en-US" altLang="ko-KR" dirty="0"/>
              <a:t>(</a:t>
            </a:r>
            <a:r>
              <a:rPr lang="ko-KR" altLang="en-US" dirty="0"/>
              <a:t>목탁으로 함</a:t>
            </a:r>
            <a:r>
              <a:rPr lang="en-US" altLang="ko-KR" dirty="0"/>
              <a:t>) </a:t>
            </a:r>
            <a:r>
              <a:rPr lang="ko-KR" altLang="en-US" dirty="0" smtClean="0"/>
              <a:t>수리수리 </a:t>
            </a:r>
            <a:r>
              <a:rPr lang="ko-KR" altLang="en-US" dirty="0"/>
              <a:t>마하수리 수수리 </a:t>
            </a:r>
            <a:r>
              <a:rPr lang="ko-KR" altLang="en-US" dirty="0" err="1" smtClean="0"/>
              <a:t>사바하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/>
              <a:t>세번</a:t>
            </a:r>
            <a:r>
              <a:rPr lang="en-US" altLang="ko-KR" dirty="0"/>
              <a:t>)</a:t>
            </a:r>
          </a:p>
          <a:p>
            <a:pPr marL="0" indent="0" fontAlgn="base">
              <a:buNone/>
            </a:pPr>
            <a:r>
              <a:rPr lang="ko-KR" altLang="en-US" dirty="0" smtClean="0"/>
              <a:t>     오방내외안위제신진언 나무 </a:t>
            </a:r>
            <a:r>
              <a:rPr lang="ko-KR" altLang="en-US" dirty="0" err="1"/>
              <a:t>사만다</a:t>
            </a:r>
            <a:r>
              <a:rPr lang="ko-KR" altLang="en-US" dirty="0"/>
              <a:t> </a:t>
            </a:r>
            <a:r>
              <a:rPr lang="ko-KR" altLang="en-US" dirty="0" err="1"/>
              <a:t>몯다남</a:t>
            </a:r>
            <a:r>
              <a:rPr lang="ko-KR" altLang="en-US" dirty="0"/>
              <a:t> 옴 도로도로 지미 </a:t>
            </a:r>
            <a:r>
              <a:rPr lang="ko-KR" altLang="en-US" dirty="0" err="1" smtClean="0"/>
              <a:t>사바하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err="1"/>
              <a:t>세번</a:t>
            </a:r>
            <a:r>
              <a:rPr lang="en-US" altLang="ko-KR" dirty="0"/>
              <a:t>)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smtClean="0"/>
              <a:t>     </a:t>
            </a:r>
            <a:r>
              <a:rPr lang="ko-KR" altLang="en-US" dirty="0" err="1" smtClean="0"/>
              <a:t>개경게</a:t>
            </a:r>
            <a:r>
              <a:rPr lang="ko-KR" altLang="en-US" dirty="0" smtClean="0"/>
              <a:t> </a:t>
            </a:r>
            <a:r>
              <a:rPr lang="ko-KR" altLang="en-US" dirty="0" err="1"/>
              <a:t>무상심심미묘법</a:t>
            </a:r>
            <a:r>
              <a:rPr lang="ko-KR" altLang="en-US" dirty="0"/>
              <a:t> </a:t>
            </a:r>
            <a:r>
              <a:rPr lang="ko-KR" altLang="en-US" dirty="0" err="1"/>
              <a:t>백천만겁난조우</a:t>
            </a:r>
            <a:r>
              <a:rPr lang="ko-KR" altLang="en-US" dirty="0"/>
              <a:t> </a:t>
            </a:r>
            <a:r>
              <a:rPr lang="ko-KR" altLang="en-US" dirty="0" err="1"/>
              <a:t>아금</a:t>
            </a:r>
            <a:r>
              <a:rPr lang="ko-KR" altLang="en-US" u="sng" dirty="0" err="1"/>
              <a:t>문견</a:t>
            </a:r>
            <a:r>
              <a:rPr lang="ko-KR" altLang="en-US" dirty="0" err="1"/>
              <a:t>득수지</a:t>
            </a:r>
            <a:r>
              <a:rPr lang="ko-KR" altLang="en-US" dirty="0"/>
              <a:t> 원해여래진실의</a:t>
            </a:r>
          </a:p>
          <a:p>
            <a:pPr marL="0" indent="0" fontAlgn="base">
              <a:buNone/>
            </a:pPr>
            <a:r>
              <a:rPr lang="ko-KR" altLang="en-US" dirty="0" smtClean="0"/>
              <a:t>     </a:t>
            </a:r>
            <a:r>
              <a:rPr lang="ko-KR" altLang="en-US" dirty="0" err="1" smtClean="0"/>
              <a:t>개법장진언</a:t>
            </a:r>
            <a:r>
              <a:rPr lang="ko-KR" altLang="en-US" dirty="0" smtClean="0"/>
              <a:t> 옴 </a:t>
            </a:r>
            <a:r>
              <a:rPr lang="ko-KR" altLang="en-US" dirty="0" err="1"/>
              <a:t>아라남</a:t>
            </a:r>
            <a:r>
              <a:rPr lang="ko-KR" altLang="en-US" dirty="0"/>
              <a:t> </a:t>
            </a:r>
            <a:r>
              <a:rPr lang="ko-KR" altLang="en-US" dirty="0" smtClean="0"/>
              <a:t>아라다 </a:t>
            </a:r>
            <a:r>
              <a:rPr lang="en-US" altLang="ko-KR" dirty="0" smtClean="0"/>
              <a:t>(</a:t>
            </a:r>
            <a:r>
              <a:rPr lang="ko-KR" altLang="en-US" dirty="0" err="1"/>
              <a:t>세번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01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/>
              <a:t>3. </a:t>
            </a:r>
            <a:r>
              <a:rPr lang="ko-KR" altLang="en-US" dirty="0"/>
              <a:t>법석 의례의 두 가지 양상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3312" y="2052918"/>
            <a:ext cx="9974591" cy="4195481"/>
          </a:xfrm>
        </p:spPr>
        <p:txBody>
          <a:bodyPr/>
          <a:lstStyle/>
          <a:p>
            <a:pPr fontAlgn="base"/>
            <a:r>
              <a:rPr lang="ko-KR" altLang="en-US" dirty="0" err="1" smtClean="0"/>
              <a:t>계청법식</a:t>
            </a:r>
            <a:r>
              <a:rPr lang="ko-KR" altLang="en-US" dirty="0" smtClean="0"/>
              <a:t> 법석의례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현행 </a:t>
            </a:r>
            <a:r>
              <a:rPr lang="ko-KR" altLang="en-US" dirty="0" err="1" smtClean="0"/>
              <a:t>금강경</a:t>
            </a:r>
            <a:r>
              <a:rPr lang="en-US" altLang="ko-KR" dirty="0" smtClean="0"/>
              <a:t>, 1988, </a:t>
            </a:r>
            <a:r>
              <a:rPr lang="ko-KR" altLang="en-US" dirty="0" err="1" smtClean="0"/>
              <a:t>선문출판사</a:t>
            </a:r>
            <a:r>
              <a:rPr lang="ko-KR" altLang="en-US" dirty="0" smtClean="0"/>
              <a:t> 주</a:t>
            </a:r>
            <a:r>
              <a:rPr lang="en-US" altLang="ko-KR" dirty="0" smtClean="0"/>
              <a:t>21) </a:t>
            </a:r>
            <a:r>
              <a:rPr lang="ko-KR" altLang="en-US" dirty="0" smtClean="0"/>
              <a:t>오류 수정</a:t>
            </a:r>
            <a:endParaRPr lang="en-US" altLang="ko-KR" dirty="0" smtClean="0"/>
          </a:p>
          <a:p>
            <a:pPr marL="0" indent="0" fontAlgn="base">
              <a:buNone/>
            </a:pPr>
            <a:r>
              <a:rPr lang="ko-KR" altLang="en-US" dirty="0" smtClean="0"/>
              <a:t>     </a:t>
            </a:r>
            <a:r>
              <a:rPr lang="ko-KR" altLang="en-US" dirty="0" err="1" smtClean="0"/>
              <a:t>정구업진언</a:t>
            </a:r>
            <a:r>
              <a:rPr lang="en-US" altLang="ko-KR" dirty="0"/>
              <a:t>: </a:t>
            </a:r>
            <a:r>
              <a:rPr lang="ko-KR" altLang="en-US" dirty="0"/>
              <a:t>수리수리 마하수리 수수리 </a:t>
            </a:r>
            <a:r>
              <a:rPr lang="ko-KR" altLang="en-US" dirty="0" err="1"/>
              <a:t>사바하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smtClean="0"/>
              <a:t>     오방내외안위제신진언</a:t>
            </a:r>
            <a:r>
              <a:rPr lang="en-US" altLang="ko-KR" dirty="0"/>
              <a:t>: </a:t>
            </a:r>
            <a:r>
              <a:rPr lang="ko-KR" altLang="en-US" dirty="0" err="1"/>
              <a:t>나</a:t>
            </a:r>
            <a:r>
              <a:rPr lang="ko-KR" altLang="en-US" u="sng" dirty="0" err="1"/>
              <a:t>모</a:t>
            </a:r>
            <a:r>
              <a:rPr lang="ko-KR" altLang="en-US" dirty="0"/>
              <a:t> </a:t>
            </a:r>
            <a:r>
              <a:rPr lang="ko-KR" altLang="en-US" dirty="0" err="1"/>
              <a:t>사만다</a:t>
            </a:r>
            <a:r>
              <a:rPr lang="ko-KR" altLang="en-US" dirty="0"/>
              <a:t> </a:t>
            </a:r>
            <a:r>
              <a:rPr lang="ko-KR" altLang="en-US" dirty="0" err="1"/>
              <a:t>몯다남</a:t>
            </a:r>
            <a:r>
              <a:rPr lang="ko-KR" altLang="en-US" dirty="0"/>
              <a:t> 옴 도로도로 지미 </a:t>
            </a:r>
            <a:r>
              <a:rPr lang="ko-KR" altLang="en-US" dirty="0" err="1"/>
              <a:t>사바하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smtClean="0"/>
              <a:t>     </a:t>
            </a:r>
            <a:r>
              <a:rPr lang="ko-KR" altLang="en-US" dirty="0" err="1" smtClean="0"/>
              <a:t>봉청팔금강</a:t>
            </a:r>
            <a:r>
              <a:rPr lang="en-US" altLang="ko-KR" dirty="0"/>
              <a:t>: </a:t>
            </a:r>
            <a:r>
              <a:rPr lang="ko-KR" altLang="en-US" dirty="0" err="1"/>
              <a:t>봉청청제재금강</a:t>
            </a:r>
            <a:r>
              <a:rPr lang="ko-KR" altLang="en-US" dirty="0"/>
              <a:t> </a:t>
            </a:r>
            <a:r>
              <a:rPr lang="en-US" altLang="ko-KR" dirty="0"/>
              <a:t>~ </a:t>
            </a:r>
            <a:r>
              <a:rPr lang="ko-KR" altLang="en-US" dirty="0" err="1"/>
              <a:t>봉청대신력금강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smtClean="0"/>
              <a:t>     </a:t>
            </a:r>
            <a:r>
              <a:rPr lang="ko-KR" altLang="en-US" dirty="0" err="1" smtClean="0"/>
              <a:t>봉청사보살</a:t>
            </a:r>
            <a:r>
              <a:rPr lang="en-US" altLang="ko-KR" dirty="0"/>
              <a:t>: </a:t>
            </a:r>
            <a:r>
              <a:rPr lang="ko-KR" altLang="en-US" dirty="0" err="1"/>
              <a:t>봉청금강권보살</a:t>
            </a:r>
            <a:r>
              <a:rPr lang="ko-KR" altLang="en-US" dirty="0"/>
              <a:t> </a:t>
            </a:r>
            <a:r>
              <a:rPr lang="en-US" altLang="ko-KR" dirty="0"/>
              <a:t>~ </a:t>
            </a:r>
            <a:r>
              <a:rPr lang="ko-KR" altLang="en-US" dirty="0" err="1"/>
              <a:t>봉청금강어보살</a:t>
            </a: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smtClean="0"/>
              <a:t>     발원문</a:t>
            </a:r>
            <a:r>
              <a:rPr lang="en-US" altLang="ko-KR" dirty="0"/>
              <a:t>: </a:t>
            </a:r>
            <a:r>
              <a:rPr lang="ko-KR" altLang="en-US" dirty="0" err="1"/>
              <a:t>계수삼계존</a:t>
            </a:r>
            <a:r>
              <a:rPr lang="ko-KR" altLang="en-US" dirty="0"/>
              <a:t> </a:t>
            </a:r>
            <a:r>
              <a:rPr lang="en-US" altLang="ko-KR" dirty="0"/>
              <a:t>~ </a:t>
            </a:r>
            <a:r>
              <a:rPr lang="ko-KR" altLang="en-US" dirty="0" err="1"/>
              <a:t>동생극락국</a:t>
            </a:r>
            <a:r>
              <a:rPr lang="ko-KR" altLang="en-US" dirty="0"/>
              <a:t> </a:t>
            </a:r>
          </a:p>
          <a:p>
            <a:pPr marL="0" indent="0" fontAlgn="base">
              <a:buNone/>
            </a:pPr>
            <a:r>
              <a:rPr lang="ko-KR" altLang="en-US" dirty="0" smtClean="0"/>
              <a:t>     </a:t>
            </a:r>
            <a:r>
              <a:rPr lang="ko-KR" altLang="en-US" dirty="0" err="1" smtClean="0"/>
              <a:t>개경게</a:t>
            </a:r>
            <a:r>
              <a:rPr lang="en-US" altLang="ko-KR" dirty="0"/>
              <a:t>: </a:t>
            </a:r>
            <a:r>
              <a:rPr lang="ko-KR" altLang="en-US" dirty="0" err="1"/>
              <a:t>무상심심미묘법</a:t>
            </a:r>
            <a:r>
              <a:rPr lang="ko-KR" altLang="en-US" dirty="0"/>
              <a:t> </a:t>
            </a:r>
            <a:r>
              <a:rPr lang="ko-KR" altLang="en-US" dirty="0" err="1"/>
              <a:t>백천만겁난조우</a:t>
            </a:r>
            <a:r>
              <a:rPr lang="ko-KR" altLang="en-US" dirty="0"/>
              <a:t> </a:t>
            </a:r>
            <a:r>
              <a:rPr lang="ko-KR" altLang="en-US" dirty="0" err="1"/>
              <a:t>아금</a:t>
            </a:r>
            <a:r>
              <a:rPr lang="ko-KR" altLang="en-US" u="sng" dirty="0" err="1"/>
              <a:t>문견</a:t>
            </a:r>
            <a:r>
              <a:rPr lang="ko-KR" altLang="en-US" dirty="0" err="1"/>
              <a:t>득수지</a:t>
            </a:r>
            <a:r>
              <a:rPr lang="ko-KR" altLang="en-US" dirty="0"/>
              <a:t> 원해여래진실의</a:t>
            </a:r>
          </a:p>
          <a:p>
            <a:pPr marL="0" indent="0" fontAlgn="base">
              <a:buNone/>
            </a:pPr>
            <a:r>
              <a:rPr lang="ko-KR" altLang="en-US" dirty="0" smtClean="0"/>
              <a:t>     </a:t>
            </a:r>
            <a:r>
              <a:rPr lang="ko-KR" altLang="en-US" dirty="0" err="1" smtClean="0"/>
              <a:t>개법장진언</a:t>
            </a:r>
            <a:r>
              <a:rPr lang="en-US" altLang="ko-KR" dirty="0"/>
              <a:t>: </a:t>
            </a:r>
            <a:r>
              <a:rPr lang="ko-KR" altLang="en-US" dirty="0" smtClean="0"/>
              <a:t>옴 </a:t>
            </a:r>
            <a:r>
              <a:rPr lang="ko-KR" altLang="en-US" dirty="0" err="1"/>
              <a:t>아라남</a:t>
            </a:r>
            <a:r>
              <a:rPr lang="ko-KR" altLang="en-US" dirty="0"/>
              <a:t> </a:t>
            </a:r>
            <a:r>
              <a:rPr lang="ko-KR" altLang="en-US" dirty="0" smtClean="0"/>
              <a:t>아라다 </a:t>
            </a:r>
            <a:r>
              <a:rPr lang="en-US" altLang="ko-KR" dirty="0" smtClean="0"/>
              <a:t>(</a:t>
            </a:r>
            <a:r>
              <a:rPr lang="ko-KR" altLang="en-US" dirty="0" err="1"/>
              <a:t>세번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823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smtClean="0"/>
              <a:t>1) </a:t>
            </a:r>
            <a:r>
              <a:rPr lang="ko-KR" altLang="en-US" sz="2000" dirty="0" err="1" smtClean="0"/>
              <a:t>계청법식의</a:t>
            </a:r>
            <a:r>
              <a:rPr lang="ko-KR" altLang="en-US" sz="2000" dirty="0" smtClean="0"/>
              <a:t> 형식</a:t>
            </a:r>
            <a:endParaRPr lang="ko-KR" altLang="en-US" sz="20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46" y="-1519"/>
            <a:ext cx="6579482" cy="6870029"/>
          </a:xfrm>
        </p:spPr>
      </p:pic>
    </p:spTree>
    <p:extLst>
      <p:ext uri="{BB962C8B-B14F-4D97-AF65-F5344CB8AC3E}">
        <p14:creationId xmlns:p14="http://schemas.microsoft.com/office/powerpoint/2010/main" val="350193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 smtClean="0"/>
              <a:t>1) </a:t>
            </a:r>
            <a:r>
              <a:rPr lang="ko-KR" altLang="en-US" sz="2000" dirty="0" err="1" smtClean="0"/>
              <a:t>작법절차식의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en-US" altLang="ko-KR" sz="2000" dirty="0"/>
              <a:t> </a:t>
            </a:r>
            <a:r>
              <a:rPr lang="en-US" altLang="ko-KR" sz="2000" dirty="0" smtClean="0"/>
              <a:t>  </a:t>
            </a:r>
            <a:r>
              <a:rPr lang="ko-KR" altLang="en-US" sz="2000" dirty="0" smtClean="0"/>
              <a:t> 형식</a:t>
            </a:r>
            <a:endParaRPr lang="ko-KR" altLang="en-US" sz="20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24" y="-1"/>
            <a:ext cx="6795404" cy="6879773"/>
          </a:xfrm>
        </p:spPr>
      </p:pic>
    </p:spTree>
    <p:extLst>
      <p:ext uri="{BB962C8B-B14F-4D97-AF65-F5344CB8AC3E}">
        <p14:creationId xmlns:p14="http://schemas.microsoft.com/office/powerpoint/2010/main" val="1723407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TM02836342[[fn=이온]]</Template>
  <TotalTime>166</TotalTime>
  <Words>896</Words>
  <Application>Microsoft Office PowerPoint</Application>
  <PresentationFormat>와이드스크린</PresentationFormat>
  <Paragraphs>83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Century Gothic</vt:lpstr>
      <vt:lpstr>Wingdings 3</vt:lpstr>
      <vt:lpstr>이온</vt:lpstr>
      <vt:lpstr>조선 중기 불교 법석 의례의 양상 소고 - 괘불탱과 의례의 변용을 중심으로 - </vt:lpstr>
      <vt:lpstr>조선 중기 불교 법석 의례의 양상 소고 -괘불탱과 의례의 변용을 중심으로-  </vt:lpstr>
      <vt:lpstr>1. 서언</vt:lpstr>
      <vt:lpstr>2. 조선 불교의 시대 구분과 법석</vt:lpstr>
      <vt:lpstr>2. 조선 불교의 시대 구분과 법석</vt:lpstr>
      <vt:lpstr>3. 법석 의례의 두 가지 양상</vt:lpstr>
      <vt:lpstr>3. 법석 의례의 두 가지 양상</vt:lpstr>
      <vt:lpstr>1) 계청법식의 형식</vt:lpstr>
      <vt:lpstr>1) 작법절차식의     형식</vt:lpstr>
      <vt:lpstr>4. 조선 중기 법석 의례의 특징 </vt:lpstr>
      <vt:lpstr>PowerPoint 프레젠테이션</vt:lpstr>
      <vt:lpstr>4. 조선 중기 법석 의례의 특징 </vt:lpstr>
      <vt:lpstr>PowerPoint 프레젠테이션</vt:lpstr>
      <vt:lpstr>4. 조선 중기 법석 의례의 특징 </vt:lpstr>
      <vt:lpstr>5. 결어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조선 중기 불교 법석 의례의 양상 소고 -괘불탱과 의례의 변용을 중심으로-</dc:title>
  <dc:creator>Microsoft 계정</dc:creator>
  <cp:lastModifiedBy>Microsoft 계정</cp:lastModifiedBy>
  <cp:revision>14</cp:revision>
  <dcterms:created xsi:type="dcterms:W3CDTF">2021-10-30T00:48:52Z</dcterms:created>
  <dcterms:modified xsi:type="dcterms:W3CDTF">2021-10-31T04:08:14Z</dcterms:modified>
</cp:coreProperties>
</file>